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6B07C5-E256-4F9E-9ED7-530580436285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1B4F295-251F-4188-9D9B-928B5F5BDA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F295-251F-4188-9D9B-928B5F5BDAA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D41D-4346-4582-AC47-8DFCEF2F65AB}" type="datetimeFigureOut">
              <a:rPr lang="en-US" smtClean="0"/>
              <a:t>13-Jun-20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A365-998D-49B1-95BE-B81085A56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n.gov.rs/wp-content/uploads/2020/05/2020-KONKURS-ZA-UPIS-U-SREDNJU-SKOLU-25-05-20-1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ЗАВРШНИ ИСПИТ</a:t>
            </a:r>
            <a:br>
              <a:rPr lang="sr-Cyrl-RS" dirty="0" smtClean="0"/>
            </a:br>
            <a:r>
              <a:rPr lang="sr-Cyrl-RS" dirty="0" smtClean="0"/>
              <a:t>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ЕВИДЕНЦИЈА О УЧЕНИЦИМА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Подаци се не износе из Републике Србије и похрањују се и чувају код провајдера чији су сервери у Републици Србији.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Ученици могу извршити увид у централну базу података путем званичног сајта МПНТР www.upis.mpn.gov.rs посвећеног упису у средње школе, уносом своје идентификационе шифре (осмоцифрени број са налепнице ђачкој у књижици)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Изузев званичног техничког сајта, строго је забрањено објављивање података из евиденције о ученицима на другим сајтовима као што су школски сајтови, локални технички сајтови и остали, било да су рестриктивног приступа (са логовањем) било да су отвореног приступа.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Увид у податке за ученика поједине школе може се извршити само у тој школи, у посебној просторији у коју је приступ дозвољен само ученику, његовим родитељима, односно старатељима и лицима овлашћеним за спровођење и организацију испита.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ОБАВЕЗЕ РОДИТЕЉА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родитељи морају да буду у сталној комуникацији са одељењским старешинама ради контроле уноса података у базу ученика осмог разреда;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Пријављују своју децу која имају права на посебне процедуре полагања завршног испита или уписа, Окружној (Градској) уписној комисији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Сарађују са школом у вези додатног упућивања ученика у прописане процедуре полагања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Попуњавају и потписују листу жеља свог детета у прописано време у школи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Проверавају податке о свом детету на сајту МПНТР преко идентификационе шифре или непосредним увидом у школској евиденцији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Посебне предуписне процедуре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714356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Пријављивање ученика са здравственим проблемима и близанаца, Градској уписној комисији, Захумска 14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/>
              <a:t>Потребна документација: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Упут школског лекара и здравствена документација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Изводи из матичних књига за ученике близанце и образац пријаве који добијају у школи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92893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Упис ученика са додатном образовном подршком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500438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Ученик са додатном образовном подршком уписује се у школу после обављеног завршног испита, у складу са својим моторичким и чулним могућностима, односно у складу са потребама за пружањем подршке у односу на садржај и начин спровођења испита.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Са листе коју одреди здравствена комисија, школски тим за инклузију бира три жељене школе које доставља Окружној комисији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Упис ученика који је завршио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основно образовање у иностранству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шести разред завршен у иностранству – признаје се 20 бодова;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седми разред у иностранству а осми у РС – обавља завршни испит и уписује се у школу преко броја одређеног за упис;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основно образовање и васпитање или један од последња два разреда основног образовања и васпитања у иностранству - уписује се преко броја одређеног за упис ученика.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За школе са пријемним, – уписује се преко броја уколико положи пријемни испит.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Упис ученика – близанаца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Кандидати -близанци који желе да похађају исту школу евидентирају се у ОШ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родитељи близанаца, потписују сагласност да близанци буду распоређени у ону школу у коју је распоређен близанац који има већи број бодова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Уколико један од близанаца није освојио најмање 50 бодова, не може да буде распоређен у школу у четворогодишњем трајању.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Уколико близанци желе да похађају школу за коју се полаже пријемни испит, оба близанца морају да положе пријемни испит за ту школу.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Кандидати који су близанци уписују се у оквиру броја ученика који је одређен за упис.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Прегледање тестова и приговори на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прелиминарне резултате завршног испита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Тестови ученика прегледају се по окончању теста електронски, након скенирања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Дешифровање сва три теста врши се након прегледања трећег теста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Право на увид у тест има сваки ученик пре подношења приговора преко званичног сајта или у матичној основној школи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Приговоре разматра комисија за прегледање без присуства ученика и родитеља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Родитељ има право приговора другостепеној комисији у случају негативног одговора првостепене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УПИС У СРЕДЊУ ШКОЛУ 2020/2021.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Након објављивања коначних резултата завршног испита и укупног броја бодова за упис сваког појединачног ученика, ученици и родитељи попуњавају листу жеља (максимално 20 школа на листи)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Унос листа жеља у јединствену базу ученика у Републици Србији обавља се у матичној школи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Распоређивање ученика у првом уписном кругу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слободних места по школама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Попуњавање листе жеља за други уписни круг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Распоређеивање ученика у другом уписном кругу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Укупан број поена ученика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Укупан број поена утврђује се на основу: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Успеха у претходном школовању (60 бодова)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Резултата на Републичким такмичењима ученика у VII разреду основне школе и Међународним такмичењима које организује МПНТР Србије само из предмета који се полажу на завршном испиту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Успеха на завршном испиту (40 бодова)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Право на рангирање ради уписа у гимназију и стручну школу у четворогодишњем трајању стиче ученик који је остварио укупно најмање 50 бодова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Општи успех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Општи успех шестог, седмог и осмог разреда заокружен на две децимале помножен са 4 (максимално 60)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Успех на завршном испиту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Ученик на Завршном испиту може да освоји највише 40 бодова,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На сваком појединачном тесту ученик решава 20 задатака, тј. максималан резултат на тесту је 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Бодови са теста из српског језика и математике множе се са 0,65 а са комбинованог теста са 0,70.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Српски језик, највише 13 бодова;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Математика, највише13 бодова 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Комбиновани тест (биологија, географија, историја, физика и хемија) 14 бодова.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Резултати са такмичења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Републичка такмичења у седмом разреду из предмета који се полажу на завршном испиту: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Прво место – 6 бодова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Друго место – 4 бода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Треће место – 2 бода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Међународна такмичења чији је суорганизатор МПНТР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Податке за базу достављају Стручна друштва која су организатори такмичења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Упис у уметничке школе и школе за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ученике са посебним способностима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Ученицима који желе да се упишу у уметничке или у школе за ученике са посебним способностима редослед се одређује на основу: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успеха на пријемном испиту или додатних поена за спортске резултате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успеха на завршном испиту,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успеха на такмичењима 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успеха у 6,7 и 8 разреду.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Ученици који желе да се упишу у ове школе, обраћају се сами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следећим школама: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Филолошка гимназија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Математичка гимназија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Спортска гимназија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Уметничке школе (Дизајнерска, Техноарт, Дрвоарт)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Школе које наставу реализују делом на страном језику (Трећа београдска гимназија и Десета гимназија “Михајло Пупин”)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Школе које имају специјализована одељења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Календар активности – завршни испит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тест из српског (матерњег) језика - ----------------------17.06. од 9-11 ч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Прегледање теста из српског (матерњег) језика ----17.06. од 12 ч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тест из математике --------------------------------------------18.06. од 9-11 ч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Прегледање теста из математике ------------------------18.06. од 12 ч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- комбиновани тест ------------------------------------------ 19.06. од 9-11 ч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Прегледање комбинованог теста ----------------------- 19.06. од 12ч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Супервизија спровођења завршног испита од .... ---17-19.06.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Дешифровање сва три теста (после прегледања комбинованог теста) - 19.06.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Унос резултата завршног испита -----------------сукцесивно по дешифровању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Прелиминарни резултати завршног испита на нивоу школе – 23.6.2020. до 8 сати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Пријем и решавање жалби ученика на резултате завршног испита у основним школама – 23.6.2020. од 8 до 15 сати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Пријем и решавање жалби ученика на резултате завршног испита у окружним комисијама – 24.6.2020. од 8 до 16 сати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коначних резултата завршног испита – 28.6.2020.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Календар активности – упис у средње школе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Попуњавање и предаја листе жеља у основној школи и унос у базу података – 29 и 30.6. од 8 до 15 сати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Провера листе жеља од стране ученика у основним школама – 4.7.2020.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Пријем жалби ученика на изражене жеље (само на грешке при уносу) и уношење исправки – 4.7.2020.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званичне листе жеља ученика, провера листе жеља на званичном и техничком сајту – 5.7.2020.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званичних резултата расподеле по школама и образовним профилима – 7.7.2020.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Упис ученика у средње школе - први уписни круг, осим за упис у музичке и балетске школе понедељак и уторак – 8. и 9.7.2020.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преосталих слободних места за упис у другом кругу 9.7.2020. после 15 сати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Попуњавање и предаја листе жеља за други уписни круг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преосталих слободних места после другог уписног круга - није одређен датум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Објављивање коначног распореда ученика по школама у другом уписном кругу - није одређен датум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Упис ученика у средње школе - други уписни круг, осим за упис у музичке и балетске школе - није одређен датум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Законски оквир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 о основама система образовања и васпитања (,,Сл.гласник РС,, бр. 88/17, 27/18 и 10/19 )</a:t>
            </a:r>
          </a:p>
          <a:p>
            <a:r>
              <a:rPr lang="ru-RU" dirty="0" smtClean="0"/>
              <a:t>Закон о основном образовању и васпитању (,,Сл.гласник РС,, бр. 55/13 и 101/17)</a:t>
            </a:r>
          </a:p>
          <a:p>
            <a:r>
              <a:rPr lang="ru-RU" dirty="0" smtClean="0"/>
              <a:t>Закон о средњем образовању и васпитању (''Сл. гласник РС'', бр. 55/13, 101/17 и 27/18)</a:t>
            </a:r>
          </a:p>
          <a:p>
            <a:r>
              <a:rPr lang="ru-RU" dirty="0" smtClean="0"/>
              <a:t>Правилник о упису ученика у средњу школу(„Службени гласник РС”, број 76/20 од 21.5.2020.године)</a:t>
            </a:r>
          </a:p>
          <a:p>
            <a:r>
              <a:rPr lang="ru-RU" dirty="0" smtClean="0"/>
              <a:t>Стручно упутство за спровођење завршног испита на крају основног образовања и васпитања за шк. 2019/2020. год./интерни акт/</a:t>
            </a:r>
          </a:p>
          <a:p>
            <a:r>
              <a:rPr lang="ru-RU" dirty="0" smtClean="0"/>
              <a:t>Календар активности за спровођење завршног испита за школску 2019/2020. годину и уписа ученика у средњу школу за школску 2020/2021.год /сајт МПНТР/</a:t>
            </a:r>
          </a:p>
          <a:p>
            <a:r>
              <a:rPr lang="ru-RU" dirty="0" smtClean="0"/>
              <a:t>КОНКУРС за упис у средње школе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Попуњавање листе жеље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Сви ученици, осим оних који се уписују у  балетске и музичке школе попуњавају листу жеља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За ученике који се уписују у приватне школе доставља се изјава родитеља да неће попуњавати листу жеља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Листа жељених школа попуњава се на прописаном обрасцу који издаје Просветни преглед у три примерка у матичним основним школама од којих један задржава ученик/родитељ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Распоређивање ученика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После утврђивања укупног броја бодова, ученик има право да у матичној основној школи писмено изрази највише 20 опредељења –листу жеља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На основу опредељења ученика и укупног броја бодова врши се распоређивање по школама,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Спискови распоређених ученика достављају се матичним основним школама и средњим школама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Када већи број ученика оствари исти број бодова, предност у рангирању има кандидат који је: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1) носилац Дипломе „Вук Караџић”,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2) освојио већи број бодова на такмичењима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3) освојио већи укупан број бодова на завршном испиту.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Додатне информације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7232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Више информација о упису може се добити у Конкурсу који можете преузети на линку </a:t>
            </a:r>
            <a:r>
              <a:rPr lang="ru-RU" sz="1600" dirty="0" smtClean="0">
                <a:hlinkClick r:id="rId2"/>
              </a:rPr>
              <a:t>http://www.mpn.gov.rs/wp-content/uploads/2020/05/2020-KONKURS-ZA-UPIS-U-SREDNJU-SKOLU-25-05-20-1.pdf</a:t>
            </a:r>
            <a:r>
              <a:rPr lang="ru-RU" sz="1600" dirty="0" smtClean="0"/>
              <a:t> или у“Просветном прегледу”, а евентуалне допуне конкурса ће бити на сајту www.mpn.gov.rs и у “Просветном прегледу”.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7181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Потребна документација за упис у средњешколе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64331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Сведочанства VI, VII и VIII разреда, уверење о положеном завршном испиту и сведочанство о завршеној основној школи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Извод из матичне књиге рођених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Образац пријаве за упис (објављује Просветни преглед)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Ђачкa књижицa за средњу школу са фотографијом (само за неке школе)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Лекарско уверење за средње школе за које је то предвиђено Конкурсом за упис у шк.2020/21.години</a:t>
            </a:r>
            <a:r>
              <a:rPr lang="ru-RU" sz="1600" dirty="0"/>
              <a:t> </a:t>
            </a:r>
            <a:r>
              <a:rPr lang="ru-RU" sz="1600" dirty="0" smtClean="0"/>
              <a:t>(уверење се добија у Дому здравља Врачар)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64305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СРЕЋНО 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21455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Кроз све активности и процедуре Завршног испита и уписа у средње школе водиће вас одељењске старешине ваше деце и стручне службе школе.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Пробни завршни испит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3301"/>
            <a:ext cx="8472518" cy="5526095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Спроведен је прво on line тестирањем</a:t>
            </a:r>
          </a:p>
          <a:p>
            <a:r>
              <a:rPr lang="ru-RU" sz="1600" dirty="0" smtClean="0"/>
              <a:t>Резултати ученика нису претварани у оцене, доступни ученицима на платформи на којој је тестирање спроведено</a:t>
            </a:r>
          </a:p>
          <a:p>
            <a:r>
              <a:rPr lang="ru-RU" sz="1600" dirty="0" smtClean="0"/>
              <a:t>Пробни завршни испит по потпуној процедури завршног биће реализован 2.6. тестом из математике, а 1.6. ученици ће у кућним условима радити тест из српског језика и комбиновани тест који ће доставити у школу на прегледање</a:t>
            </a:r>
          </a:p>
          <a:p>
            <a:r>
              <a:rPr lang="ru-RU" sz="1600" dirty="0" smtClean="0"/>
              <a:t>Циљеви пробног тестирања су :</a:t>
            </a:r>
          </a:p>
          <a:p>
            <a:r>
              <a:rPr lang="ru-RU" sz="1600" dirty="0" smtClean="0"/>
              <a:t>Упознавање ученика са процедуром полагања завршног испита</a:t>
            </a:r>
          </a:p>
          <a:p>
            <a:r>
              <a:rPr lang="ru-RU" sz="1600" dirty="0" smtClean="0"/>
              <a:t>Планирање завршних припрема ученика у школи од стране наставника српског језика, математике, биологије,хемије, физике, историје и географије на основу резултата постигнутих на испиту</a:t>
            </a:r>
          </a:p>
          <a:p>
            <a:r>
              <a:rPr lang="ru-RU" sz="1600" dirty="0" smtClean="0"/>
              <a:t>Ученичка самопроцена тренутних постигнућа ради личног плана припремања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КОМИСИЈЕ ЗА СПРОВОЂЕЊЕ</a:t>
            </a:r>
            <a:br>
              <a:rPr lang="ru-RU" sz="2700" dirty="0" smtClean="0"/>
            </a:br>
            <a:r>
              <a:rPr lang="ru-RU" sz="2700" dirty="0" smtClean="0"/>
              <a:t>ЗАВРШНОГ ИСПИТА И УПИСА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61448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Републичка комисија за спровођење завршног испита и Републичка уписна комисија, Немањина 22-26</a:t>
            </a:r>
          </a:p>
          <a:p>
            <a:r>
              <a:rPr lang="ru-RU" sz="1600" dirty="0" smtClean="0"/>
              <a:t>Градска/Oкружна уписна комисија, Захумска 14</a:t>
            </a:r>
          </a:p>
          <a:p>
            <a:r>
              <a:rPr lang="ru-RU" sz="1600" dirty="0" smtClean="0"/>
              <a:t>Школска уписна комисија, Марулићева 8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71810"/>
            <a:ext cx="8229600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800" dirty="0" smtClean="0"/>
              <a:t>Школска уписна комисија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214818"/>
            <a:ext cx="8229600" cy="1614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Биљана </a:t>
            </a:r>
            <a:r>
              <a:rPr lang="ru-RU" sz="1600" dirty="0"/>
              <a:t>Лазаревски, директор школе </a:t>
            </a:r>
            <a:r>
              <a:rPr lang="ru-RU" sz="1600" dirty="0" smtClean="0"/>
              <a:t>- председник </a:t>
            </a:r>
            <a:r>
              <a:rPr lang="ru-RU" sz="1600" dirty="0"/>
              <a:t>комисије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Александра, секретар школе члан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Зорана Поткоњак, педагог члан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Милош Бабић, библиотекар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Никола Вранешевић, информатички послови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Кораци у процедури завршног испита и уписа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Формирање базе података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Пријављивање у специјализованим школама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Полагање пријемних испита за </a:t>
            </a:r>
            <a:r>
              <a:rPr lang="ru-RU" sz="1600" dirty="0" smtClean="0"/>
              <a:t>специјализоване школе</a:t>
            </a: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Полагање завршног испита из </a:t>
            </a:r>
            <a:r>
              <a:rPr lang="ru-RU" sz="1600" dirty="0" smtClean="0"/>
              <a:t>српског, математике </a:t>
            </a:r>
            <a:r>
              <a:rPr lang="ru-RU" sz="1600" dirty="0"/>
              <a:t>и природних и </a:t>
            </a:r>
            <a:r>
              <a:rPr lang="ru-RU" sz="1600" dirty="0" smtClean="0"/>
              <a:t>друштвених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Увид у тест и подношење приговора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Попуњавање листе жеља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Упис у средње школе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Пријемни испити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Балетске школе од 7. до 9.6.2020.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Школе за двојезичну наставу 8.и 9.6.2020.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Пријављивање за Спортску гимназију 8. и 9.6.2020.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Математичка гимназија, и математичка одељења, 9.6.2020.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Одељења талентованих за физику и информатику 10.6.2019.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Одељења талентованих за сценску и аудио-визуелну уметност 10.6.2020.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Одељења талентованих за историју и географију 11.6.2020.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Одељења талентованих за биологију и хемију 12.6.2020.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Филолошка гимназија и филолошка одељења 12 и 13.6.2020.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Музичке школе од 12 до 14.6.2020.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Уметничке школе ликовне области од 12 до 14.6.2020.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Ближе информације у овим школама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Спровођење завршног испита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На испиту дежурају наставници из школе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Сповођење испита прате посебно обучени супервизори из других школа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Право присуствовања испиту имају: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Председник школске уписне комисије,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просветни саветници,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просветни инспектори 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представници МПНТР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Ове године неће постојати институт родитеља посматрача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Обавезе ученика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На дан полагања у школу долазе најкасније у 08:00 и смештају се у просторију за полагање до 08:30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Испиту приступају са ђачком књижицом са фотографијом овереном печатом школе и налепницом са идентификационим бројем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У испитну просторију уносе искључиво прописани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прибор: графитну оловку, гумицу и прибор за геометрију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Хемијске оловке, по 2 за сваког ученика, набавила је школа по налогу МПНТР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Поштују прописана правила понашања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dirty="0" smtClean="0"/>
              <a:t>Важна упозорења за ученике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6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Не пишу своје податке на тесту, већ само попуњавају идентификациони образац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Не смеју да пишу ван места предвиђеног за одговоре, а посебно не смеју да пишу у делу теста где се налази код за скенирање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Испит траје два сата, не смеју напуштати просторију у којој се полаже испит првих 45 минута испита, као ни последњих 15 минута;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Пажљиво читају упутства задатака!!!!!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Препоручује се да одговоре прво пишу графитном оловком, а тек на крају хемијском оловком која пише плаво. Ово је важно јер се одговори написани графитном оловком, као ни преправљани одговори написани хемијском оловком, неће признавати при бодовању;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није дозвољено коришћење других оловака осим оних које обезбеђује школа;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 препоручује се да прво ураде задатке које знају;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Не смеју имати никакав прибор осим прописаног;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за време испита морају се понашати дисциплиновано (да не ометају једни друге, да не преписују, да се не консултују), јер ће у супротном бити удаљени са испита;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2362</Words>
  <Application>Microsoft Office PowerPoint</Application>
  <PresentationFormat>On-screen Show (4:3)</PresentationFormat>
  <Paragraphs>234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ЗАВРШНИ ИСПИТ 2020</vt:lpstr>
      <vt:lpstr>Законски оквир</vt:lpstr>
      <vt:lpstr>Пробни завршни испит</vt:lpstr>
      <vt:lpstr>КОМИСИЈЕ ЗА СПРОВОЂЕЊЕ ЗАВРШНОГ ИСПИТА И УПИСА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Законски оквир</dc:title>
  <dc:creator>pedja</dc:creator>
  <cp:lastModifiedBy>pedja</cp:lastModifiedBy>
  <cp:revision>14</cp:revision>
  <dcterms:created xsi:type="dcterms:W3CDTF">2020-06-13T08:40:23Z</dcterms:created>
  <dcterms:modified xsi:type="dcterms:W3CDTF">2020-06-13T09:46:23Z</dcterms:modified>
</cp:coreProperties>
</file>